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2" r:id="rId16"/>
    <p:sldId id="273" r:id="rId17"/>
    <p:sldId id="270" r:id="rId18"/>
    <p:sldId id="274" r:id="rId19"/>
    <p:sldId id="271"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60" d="100"/>
          <a:sy n="60" d="100"/>
        </p:scale>
        <p:origin x="-1620" y="-28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1371600" y="2819400"/>
            <a:ext cx="6400800" cy="1752600"/>
          </a:xfrm>
        </p:spPr>
        <p:txBody>
          <a:bodyPr/>
          <a:lstStyle>
            <a:lvl1pPr marL="0" indent="0" algn="ctr">
              <a:buNone/>
              <a:defRPr sz="1600" b="1" cap="all" spc="25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17" name="Footer Placeholder 16"/>
          <p:cNvSpPr>
            <a:spLocks noGrp="1"/>
          </p:cNvSpPr>
          <p:nvPr>
            <p:ph type="ftr" sz="quarter" idx="11"/>
          </p:nvPr>
        </p:nvSpPr>
        <p:spPr/>
        <p:txBody>
          <a:bodyPr/>
          <a:lstStyle/>
          <a:p>
            <a:endParaRPr lang="en-GB"/>
          </a:p>
        </p:txBody>
      </p:sp>
      <p:sp>
        <p:nvSpPr>
          <p:cNvPr id="7" name="Straight Connector 6"/>
          <p:cNvSpPr>
            <a:spLocks noChangeShapeType="1"/>
          </p:cNvSpPr>
          <p:nvPr/>
        </p:nvSpPr>
        <p:spPr bwMode="auto">
          <a:xfrm>
            <a:off x="155448" y="2420112"/>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8" name="Title 7"/>
          <p:cNvSpPr>
            <a:spLocks noGrp="1"/>
          </p:cNvSpPr>
          <p:nvPr>
            <p:ph type="ctrTitle"/>
          </p:nvPr>
        </p:nvSpPr>
        <p:spPr>
          <a:xfrm>
            <a:off x="685800" y="381000"/>
            <a:ext cx="7772400" cy="1752600"/>
          </a:xfrm>
        </p:spPr>
        <p:txBody>
          <a:bodyPr anchor="b"/>
          <a:lstStyle>
            <a:lvl1pPr>
              <a:defRPr sz="4200">
                <a:solidFill>
                  <a:schemeClr val="accent1"/>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accent3">
                    <a:shade val="75000"/>
                  </a:schemeClr>
                </a:solidFill>
              </a:defRPr>
            </a:lvl1p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a:xfrm>
            <a:off x="4361688" y="1026372"/>
            <a:ext cx="457200" cy="441325"/>
          </a:xfrm>
        </p:spPr>
        <p:txBody>
          <a:bodyPr/>
          <a:lstStyle/>
          <a:p>
            <a:fld id="{4DBD1676-3422-40AD-997E-B7865FEA6046}" type="slidenum">
              <a:rPr lang="en-GB" smtClean="0"/>
              <a:pPr/>
              <a:t>‹#›</a:t>
            </a:fld>
            <a:endParaRPr lang="en-GB"/>
          </a:p>
        </p:txBody>
      </p:sp>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1905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152400" y="2286000"/>
            <a:ext cx="8833104" cy="304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5448" y="142352"/>
            <a:ext cx="8833104" cy="2139696"/>
          </a:xfrm>
          <a:prstGeom prst="rect">
            <a:avLst/>
          </a:prstGeom>
          <a:solidFill>
            <a:schemeClr val="accent1"/>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1368426" y="2743200"/>
            <a:ext cx="6480174" cy="1673225"/>
          </a:xfrm>
        </p:spPr>
        <p:txBody>
          <a:bodyPr anchor="t"/>
          <a:lstStyle>
            <a:lvl1pPr marL="0" indent="0" algn="ctr">
              <a:buNone/>
              <a:defRPr sz="1600" b="1" cap="all" spc="25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13" name="Rectangle 12"/>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Rectangle 13"/>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5" name="Footer Placeholder 4"/>
          <p:cNvSpPr>
            <a:spLocks noGrp="1"/>
          </p:cNvSpPr>
          <p:nvPr>
            <p:ph type="ftr" sz="quarter" idx="11"/>
          </p:nvPr>
        </p:nvSpPr>
        <p:spPr/>
        <p:txBody>
          <a:bodyPr/>
          <a:lstStyle/>
          <a:p>
            <a:endParaRPr lang="en-GB"/>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8" name="Straight Connector 7"/>
          <p:cNvSpPr>
            <a:spLocks noChangeShapeType="1"/>
          </p:cNvSpPr>
          <p:nvPr/>
        </p:nvSpPr>
        <p:spPr bwMode="auto">
          <a:xfrm>
            <a:off x="152400" y="2438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Oval 9"/>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4361688" y="2209800"/>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4343400" y="2199450"/>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2" name="Title 1"/>
          <p:cNvSpPr>
            <a:spLocks noGrp="1"/>
          </p:cNvSpPr>
          <p:nvPr>
            <p:ph type="title"/>
          </p:nvPr>
        </p:nvSpPr>
        <p:spPr>
          <a:xfrm>
            <a:off x="722313" y="533400"/>
            <a:ext cx="7772400" cy="1524000"/>
          </a:xfrm>
        </p:spPr>
        <p:txBody>
          <a:bodyPr anchor="b"/>
          <a:lstStyle>
            <a:lvl1pPr algn="ctr">
              <a:buNone/>
              <a:defRPr sz="4200" b="0" cap="none" baseline="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301752" y="228600"/>
            <a:ext cx="8534400" cy="758952"/>
          </a:xfrm>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a:xfrm>
            <a:off x="5791200" y="6409944"/>
            <a:ext cx="3044952" cy="365760"/>
          </a:xfrm>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4DBD1676-3422-40AD-997E-B7865FEA6046}" type="slidenum">
              <a:rPr lang="en-GB" smtClean="0"/>
              <a:pPr/>
              <a:t>‹#›</a:t>
            </a:fld>
            <a:endParaRPr lang="en-GB"/>
          </a:p>
        </p:txBody>
      </p:sp>
      <p:sp>
        <p:nvSpPr>
          <p:cNvPr id="8" name="Straight Connector 7"/>
          <p:cNvSpPr>
            <a:spLocks noChangeShapeType="1"/>
          </p:cNvSpPr>
          <p:nvPr/>
        </p:nvSpPr>
        <p:spPr bwMode="auto">
          <a:xfrm flipV="1">
            <a:off x="4563080" y="1575652"/>
            <a:ext cx="8921" cy="4819557"/>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Content Placeholder 9"/>
          <p:cNvSpPr>
            <a:spLocks noGrp="1"/>
          </p:cNvSpPr>
          <p:nvPr>
            <p:ph sz="half" idx="1"/>
          </p:nvPr>
        </p:nvSpPr>
        <p:spPr>
          <a:xfrm>
            <a:off x="301752"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2" name="Content Placeholder 11"/>
          <p:cNvSpPr>
            <a:spLocks noGrp="1"/>
          </p:cNvSpPr>
          <p:nvPr>
            <p:ph sz="half" idx="2"/>
          </p:nvPr>
        </p:nvSpPr>
        <p:spPr>
          <a:xfrm>
            <a:off x="4800600" y="1371600"/>
            <a:ext cx="4038600" cy="4681728"/>
          </a:xfrm>
        </p:spPr>
        <p:txBody>
          <a:bodyPr/>
          <a:lstStyle>
            <a:lvl1pPr>
              <a:defRPr sz="2500"/>
            </a:lvl1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524000"/>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524000"/>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8" name="Footer Placeholder 7"/>
          <p:cNvSpPr>
            <a:spLocks noGrp="1"/>
          </p:cNvSpPr>
          <p:nvPr>
            <p:ph type="ftr" sz="quarter" idx="11"/>
          </p:nvPr>
        </p:nvSpPr>
        <p:spPr>
          <a:xfrm>
            <a:off x="304800" y="6409944"/>
            <a:ext cx="3581400" cy="365760"/>
          </a:xfrm>
        </p:spPr>
        <p:txBody>
          <a:bodyPr/>
          <a:lstStyle/>
          <a:p>
            <a:endParaRPr lang="en-GB"/>
          </a:p>
        </p:txBody>
      </p:sp>
      <p:sp>
        <p:nvSpPr>
          <p:cNvPr id="15" name="Straight Connector 14"/>
          <p:cNvSpPr>
            <a:spLocks noChangeShapeType="1"/>
          </p:cNvSpPr>
          <p:nvPr/>
        </p:nvSpPr>
        <p:spPr bwMode="auto">
          <a:xfrm>
            <a:off x="152400" y="128016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4DBD1676-3422-40AD-997E-B7865FEA6046}" type="slidenum">
              <a:rPr lang="en-GB" smtClean="0"/>
              <a:pPr/>
              <a:t>‹#›</a:t>
            </a:fld>
            <a:endParaRPr lang="en-GB"/>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a:xfrm>
            <a:off x="4343400" y="1036020"/>
            <a:ext cx="457200" cy="441325"/>
          </a:xfrm>
        </p:spPr>
        <p:txBody>
          <a:bodyPr/>
          <a:lstStyle/>
          <a:p>
            <a:fld id="{4DBD1676-3422-40AD-997E-B7865FEA6046}"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Rectangle 4"/>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6" name="Rectangle 5"/>
          <p:cNvSpPr>
            <a:spLocks noChangeArrowheads="1"/>
          </p:cNvSpPr>
          <p:nvPr/>
        </p:nvSpPr>
        <p:spPr bwMode="auto">
          <a:xfrm>
            <a:off x="152400" y="158496"/>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 name="Date Placeholder 1"/>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a:xfrm>
            <a:off x="4267200" y="6324600"/>
            <a:ext cx="609600" cy="441324"/>
          </a:xfrm>
        </p:spPr>
        <p:txBody>
          <a:bodyPr/>
          <a:lstStyle>
            <a:lvl1pPr>
              <a:defRPr>
                <a:solidFill>
                  <a:srgbClr val="FFFFFF"/>
                </a:solidFill>
              </a:defRPr>
            </a:lvl1pPr>
          </a:lstStyle>
          <a:p>
            <a:fld id="{4DBD1676-3422-40AD-997E-B7865FEA6046}"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chemeClr val="accent3">
                    <a:shade val="75000"/>
                  </a:schemeClr>
                </a:solidFill>
              </a:defRPr>
            </a:lvl1pPr>
          </a:lstStyle>
          <a:p>
            <a:fld id="{4DBD1676-3422-40AD-997E-B7865FEA6046}" type="slidenum">
              <a:rPr lang="en-GB" smtClean="0"/>
              <a:pPr/>
              <a:t>‹#›</a:t>
            </a:fld>
            <a:endParaRPr lang="en-GB"/>
          </a:p>
        </p:txBody>
      </p:sp>
      <p:sp>
        <p:nvSpPr>
          <p:cNvPr id="21" name="Rectangle 20"/>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a:xfrm>
            <a:off x="301752" y="6410848"/>
            <a:ext cx="3383280" cy="365760"/>
          </a:xfrm>
        </p:spPr>
        <p:txBody>
          <a:bodyPr/>
          <a:lstStyle/>
          <a:p>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1430"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867400"/>
          </a:xfrm>
          <a:prstGeom prst="rect">
            <a:avLst/>
          </a:prstGeom>
          <a:solidFill>
            <a:schemeClr val="accent1"/>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4DBD1676-3422-40AD-997E-B7865FEA6046}" type="slidenum">
              <a:rPr lang="en-GB" smtClean="0"/>
              <a:pPr/>
              <a:t>‹#›</a:t>
            </a:fld>
            <a:endParaRPr lang="en-GB"/>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p>
            <a:fld id="{FE13F531-6263-4A1E-A38F-98C4D0A68DC5}" type="datetimeFigureOut">
              <a:rPr lang="en-GB" smtClean="0"/>
              <a:pPr/>
              <a:t>25/11/2018</a:t>
            </a:fld>
            <a:endParaRPr lang="en-GB"/>
          </a:p>
        </p:txBody>
      </p:sp>
      <p:sp>
        <p:nvSpPr>
          <p:cNvPr id="6" name="Footer Placeholder 5"/>
          <p:cNvSpPr>
            <a:spLocks noGrp="1"/>
          </p:cNvSpPr>
          <p:nvPr>
            <p:ph type="ftr" sz="quarter" idx="11"/>
          </p:nvPr>
        </p:nvSpPr>
        <p:spPr>
          <a:xfrm>
            <a:off x="301752" y="6410848"/>
            <a:ext cx="3584448" cy="365760"/>
          </a:xfrm>
        </p:spPr>
        <p:txBody>
          <a:bodyPr/>
          <a:lstStyle/>
          <a:p>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4DBD1676-3422-40AD-997E-B7865FEA6046}" type="slidenum">
              <a:rPr lang="en-GB" smtClean="0"/>
              <a:pPr/>
              <a:t>‹#›</a:t>
            </a:fld>
            <a:endParaRPr lang="en-GB"/>
          </a:p>
        </p:txBody>
      </p:sp>
    </p:spTree>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bg>
      <p:bgRef idx="1001">
        <a:schemeClr val="bg2"/>
      </p:bgRef>
    </p:bg>
    <p:spTree>
      <p:nvGrpSpPr>
        <p:cNvPr id="1" name=""/>
        <p:cNvGrpSpPr/>
        <p:nvPr/>
      </p:nvGrpSpPr>
      <p:grpSpPr>
        <a:xfrm>
          <a:off x="0" y="0"/>
          <a:ext cx="0" cy="0"/>
          <a:chOff x="0" y="0"/>
          <a:chExt cx="0" cy="0"/>
        </a:xfrm>
      </p:grpSpPr>
      <p:sp>
        <p:nvSpPr>
          <p:cNvPr id="7" name="Rectangle 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a:spLocks noChangeArrowheads="1"/>
          </p:cNvSpPr>
          <p:nvPr/>
        </p:nvSpPr>
        <p:spPr bwMode="white">
          <a:xfrm>
            <a:off x="7010400" y="0"/>
            <a:ext cx="21336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white">
          <a:xfrm>
            <a:off x="0" y="0"/>
            <a:ext cx="9144000" cy="155448"/>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a:spLocks noChangeArrowheads="1"/>
          </p:cNvSpPr>
          <p:nvPr/>
        </p:nvSpPr>
        <p:spPr bwMode="auto">
          <a:xfrm>
            <a:off x="146304" y="6391656"/>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Straight Connector 12"/>
          <p:cNvSpPr>
            <a:spLocks noChangeShapeType="1"/>
          </p:cNvSpPr>
          <p:nvPr/>
        </p:nvSpPr>
        <p:spPr bwMode="auto">
          <a:xfrm rot="5400000">
            <a:off x="4021836" y="3278124"/>
            <a:ext cx="6245352"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4" name="Oval 13"/>
          <p:cNvSpPr/>
          <p:nvPr/>
        </p:nvSpPr>
        <p:spPr>
          <a:xfrm>
            <a:off x="6839712" y="2925763"/>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6934200" y="3020251"/>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6915912" y="3009901"/>
            <a:ext cx="457200" cy="441325"/>
          </a:xfrm>
        </p:spPr>
        <p:txBody>
          <a:bodyPr/>
          <a:lstStyle/>
          <a:p>
            <a:fld id="{4DBD1676-3422-40AD-997E-B7865FEA6046}" type="slidenum">
              <a:rPr lang="en-GB" smtClean="0"/>
              <a:pPr/>
              <a:t>‹#›</a:t>
            </a:fld>
            <a:endParaRPr lang="en-GB"/>
          </a:p>
        </p:txBody>
      </p:sp>
      <p:sp>
        <p:nvSpPr>
          <p:cNvPr id="3" name="Vertical Text Placeholder 2"/>
          <p:cNvSpPr>
            <a:spLocks noGrp="1"/>
          </p:cNvSpPr>
          <p:nvPr>
            <p:ph type="body" orient="vert" idx="1"/>
          </p:nvPr>
        </p:nvSpPr>
        <p:spPr>
          <a:xfrm>
            <a:off x="304800" y="304800"/>
            <a:ext cx="6553200" cy="5821366"/>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FE13F531-6263-4A1E-A38F-98C4D0A68DC5}" type="datetimeFigureOut">
              <a:rPr lang="en-GB" smtClean="0"/>
              <a:pPr/>
              <a:t>25/11/2018</a:t>
            </a:fld>
            <a:endParaRPr lang="en-GB"/>
          </a:p>
        </p:txBody>
      </p:sp>
      <p:sp>
        <p:nvSpPr>
          <p:cNvPr id="5" name="Footer Placeholder 4"/>
          <p:cNvSpPr>
            <a:spLocks noGrp="1"/>
          </p:cNvSpPr>
          <p:nvPr>
            <p:ph type="ftr" sz="quarter" idx="11"/>
          </p:nvPr>
        </p:nvSpPr>
        <p:spPr/>
        <p:txBody>
          <a:bodyPr/>
          <a:lstStyle/>
          <a:p>
            <a:endParaRPr lang="en-GB"/>
          </a:p>
        </p:txBody>
      </p:sp>
      <p:sp>
        <p:nvSpPr>
          <p:cNvPr id="2" name="Vertical Title 1"/>
          <p:cNvSpPr>
            <a:spLocks noGrp="1"/>
          </p:cNvSpPr>
          <p:nvPr>
            <p:ph type="title" orient="vert"/>
          </p:nvPr>
        </p:nvSpPr>
        <p:spPr>
          <a:xfrm>
            <a:off x="7391400" y="304801"/>
            <a:ext cx="1447800" cy="5851525"/>
          </a:xfrm>
        </p:spPr>
        <p:txBody>
          <a:bodyPr vert="eaVert"/>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49352" y="6388385"/>
            <a:ext cx="8833104" cy="309563"/>
          </a:xfrm>
          <a:prstGeom prst="rect">
            <a:avLst/>
          </a:prstGeom>
          <a:solidFill>
            <a:schemeClr val="accent3"/>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791200" y="6404984"/>
            <a:ext cx="3044952" cy="365760"/>
          </a:xfrm>
          <a:prstGeom prst="rect">
            <a:avLst/>
          </a:prstGeom>
        </p:spPr>
        <p:txBody>
          <a:bodyPr vert="horz"/>
          <a:lstStyle>
            <a:lvl1pPr algn="r" eaLnBrk="1" latinLnBrk="0" hangingPunct="1">
              <a:defRPr kumimoji="0" sz="1400">
                <a:solidFill>
                  <a:srgbClr val="FFFFFF"/>
                </a:solidFill>
              </a:defRPr>
            </a:lvl1pPr>
          </a:lstStyle>
          <a:p>
            <a:fld id="{FE13F531-6263-4A1E-A38F-98C4D0A68DC5}" type="datetimeFigureOut">
              <a:rPr lang="en-GB" smtClean="0"/>
              <a:pPr/>
              <a:t>25/11/2018</a:t>
            </a:fld>
            <a:endParaRPr lang="en-GB"/>
          </a:p>
        </p:txBody>
      </p:sp>
      <p:sp>
        <p:nvSpPr>
          <p:cNvPr id="3" name="Footer Placeholder 2"/>
          <p:cNvSpPr>
            <a:spLocks noGrp="1"/>
          </p:cNvSpPr>
          <p:nvPr>
            <p:ph type="ftr" sz="quarter" idx="3"/>
          </p:nvPr>
        </p:nvSpPr>
        <p:spPr>
          <a:xfrm>
            <a:off x="304800" y="6410848"/>
            <a:ext cx="3581400" cy="365760"/>
          </a:xfrm>
          <a:prstGeom prst="rect">
            <a:avLst/>
          </a:prstGeom>
        </p:spPr>
        <p:txBody>
          <a:bodyPr vert="horz"/>
          <a:lstStyle>
            <a:lvl1pPr algn="l" eaLnBrk="1" latinLnBrk="0" hangingPunct="1">
              <a:defRPr kumimoji="0" sz="1200">
                <a:solidFill>
                  <a:srgbClr val="FFFFFF"/>
                </a:solidFill>
              </a:defRPr>
            </a:lvl1pPr>
          </a:lstStyle>
          <a:p>
            <a:endParaRPr lang="en-GB"/>
          </a:p>
        </p:txBody>
      </p:sp>
      <p:sp>
        <p:nvSpPr>
          <p:cNvPr id="8" name="Rectangle 7"/>
          <p:cNvSpPr>
            <a:spLocks noChangeArrowheads="1"/>
          </p:cNvSpPr>
          <p:nvPr/>
        </p:nvSpPr>
        <p:spPr bwMode="auto">
          <a:xfrm>
            <a:off x="152400" y="155448"/>
            <a:ext cx="8833104" cy="6547104"/>
          </a:xfrm>
          <a:prstGeom prst="rect">
            <a:avLst/>
          </a:prstGeom>
          <a:noFill/>
          <a:ln w="9525" cap="flat" cmpd="sng" algn="ctr">
            <a:solidFill>
              <a:schemeClr val="accent3">
                <a:shade val="75000"/>
              </a:schemeClr>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9525" cap="flat" cmpd="sng" algn="ctr">
            <a:solidFill>
              <a:schemeClr val="accent3">
                <a:shade val="75000"/>
              </a:schemeClr>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chemeClr val="accent3">
                <a:shade val="75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a:solidFill>
                  <a:schemeClr val="accent3">
                    <a:shade val="75000"/>
                  </a:schemeClr>
                </a:solidFill>
              </a:defRPr>
            </a:lvl1pPr>
          </a:lstStyle>
          <a:p>
            <a:fld id="{4DBD1676-3422-40AD-997E-B7865FEA6046}" type="slidenum">
              <a:rPr lang="en-GB" smtClean="0"/>
              <a:pPr/>
              <a:t>‹#›</a:t>
            </a:fld>
            <a:endParaRPr lang="en-GB"/>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latinLnBrk="0" hangingPunct="1">
        <a:spcBef>
          <a:spcPct val="0"/>
        </a:spcBef>
        <a:buNone/>
        <a:defRPr kumimoji="0" sz="3300" kern="1200">
          <a:solidFill>
            <a:schemeClr val="accent3">
              <a:shade val="75000"/>
            </a:schemeClr>
          </a:solidFill>
          <a:latin typeface="+mj-lt"/>
          <a:ea typeface="+mj-ea"/>
          <a:cs typeface="+mj-cs"/>
        </a:defRPr>
      </a:lvl1pPr>
    </p:titleStyle>
    <p:bodyStyle>
      <a:lvl1pPr marL="274320" indent="-274320" algn="l" rtl="0" eaLnBrk="1" latinLnBrk="0" hangingPunct="1">
        <a:spcBef>
          <a:spcPct val="20000"/>
        </a:spcBef>
        <a:buClr>
          <a:schemeClr val="accent1"/>
        </a:buClr>
        <a:buSzPct val="85000"/>
        <a:buFont typeface="Wingdings 2"/>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chemeClr val="accent2"/>
        </a:buClr>
        <a:buSzPct val="70000"/>
        <a:buFont typeface="Wingdings"/>
        <a:buChar char=""/>
        <a:defRPr kumimoji="0" sz="2200" kern="1200">
          <a:solidFill>
            <a:schemeClr val="tx2"/>
          </a:solidFill>
          <a:latin typeface="+mn-lt"/>
          <a:ea typeface="+mn-ea"/>
          <a:cs typeface="+mn-cs"/>
        </a:defRPr>
      </a:lvl2pPr>
      <a:lvl3pPr marL="822960" indent="-228600" algn="l" rtl="0" eaLnBrk="1" latinLnBrk="0" hangingPunct="1">
        <a:spcBef>
          <a:spcPct val="20000"/>
        </a:spcBef>
        <a:buClr>
          <a:schemeClr val="accent3"/>
        </a:buClr>
        <a:buSzPct val="7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ct val="20000"/>
        </a:spcBef>
        <a:buClr>
          <a:schemeClr val="accent4"/>
        </a:buClr>
        <a:buSzPct val="70000"/>
        <a:buFont typeface="Wingdings"/>
        <a:buChar char=""/>
        <a:defRPr kumimoji="0" sz="2000" kern="1200">
          <a:solidFill>
            <a:schemeClr val="tx2"/>
          </a:solidFill>
          <a:latin typeface="+mn-lt"/>
          <a:ea typeface="+mn-ea"/>
          <a:cs typeface="+mn-cs"/>
        </a:defRPr>
      </a:lvl4pPr>
      <a:lvl5pPr marL="1371600" indent="-228600" algn="l" rtl="0" eaLnBrk="1" latinLnBrk="0" hangingPunct="1">
        <a:spcBef>
          <a:spcPct val="20000"/>
        </a:spcBef>
        <a:buClr>
          <a:schemeClr val="accent5"/>
        </a:buClr>
        <a:buFontTx/>
        <a:buChar char="•"/>
        <a:defRPr kumimoji="0" sz="1800" kern="1200">
          <a:solidFill>
            <a:schemeClr val="tx1"/>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GB" dirty="0" smtClean="0">
                <a:latin typeface="Times New Roman" pitchFamily="18" charset="0"/>
                <a:cs typeface="Times New Roman" pitchFamily="18" charset="0"/>
              </a:rPr>
              <a:t>U.S electoral campaigns and political parties</a:t>
            </a:r>
            <a:endParaRPr lang="en-GB" dirty="0">
              <a:latin typeface="Times New Roman" pitchFamily="18" charset="0"/>
              <a:cs typeface="Times New Roman" pitchFamily="18" charset="0"/>
            </a:endParaRPr>
          </a:p>
        </p:txBody>
      </p:sp>
      <p:sp>
        <p:nvSpPr>
          <p:cNvPr id="2" name="Title 1"/>
          <p:cNvSpPr>
            <a:spLocks noGrp="1"/>
          </p:cNvSpPr>
          <p:nvPr>
            <p:ph type="ctrTitle"/>
          </p:nvPr>
        </p:nvSpPr>
        <p:spPr/>
        <p:txBody>
          <a:bodyPr/>
          <a:lstStyle/>
          <a:p>
            <a:r>
              <a:rPr lang="en-GB" dirty="0" smtClean="0">
                <a:latin typeface="Times New Roman" pitchFamily="18" charset="0"/>
                <a:cs typeface="Times New Roman" pitchFamily="18" charset="0"/>
              </a:rPr>
              <a:t>U.S ELECTORAL SYSTEM </a:t>
            </a:r>
            <a:endParaRPr lang="en-GB" dirty="0">
              <a:latin typeface="Times New Roman" pitchFamily="18" charset="0"/>
              <a:cs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dirty="0" smtClean="0">
                <a:latin typeface="Times New Roman" pitchFamily="18" charset="0"/>
                <a:cs typeface="Times New Roman" pitchFamily="18" charset="0"/>
              </a:rPr>
              <a:t>U.S electoral campaigns </a:t>
            </a:r>
            <a:endParaRPr lang="en-GB" sz="32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A political campaign is a planned efforts that aims to influence a certain direction of decision making process of a country or party. These activities are normally referred to as electoral campaigns. In the US there are normally two types of elections in a single term they include; those for federal state and local government</a:t>
            </a:r>
          </a:p>
          <a:p>
            <a:r>
              <a:rPr lang="en-GB" dirty="0" smtClean="0">
                <a:latin typeface="Times New Roman" pitchFamily="18" charset="0"/>
                <a:cs typeface="Times New Roman" pitchFamily="18" charset="0"/>
              </a:rPr>
              <a:t>The president is elected through the federal state indirectly through an electoral college while the other local seats like congress, senate or governorship the holders are elected directly.</a:t>
            </a:r>
            <a:endParaRPr lang="en-GB" dirty="0">
              <a:latin typeface="Times New Roman" pitchFamily="18" charset="0"/>
              <a:cs typeface="Times New Roman"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Functions of the political parties</a:t>
            </a:r>
            <a:endParaRPr lang="en-GB" dirty="0"/>
          </a:p>
        </p:txBody>
      </p:sp>
      <p:sp>
        <p:nvSpPr>
          <p:cNvPr id="3" name="Content Placeholder 2"/>
          <p:cNvSpPr>
            <a:spLocks noGrp="1"/>
          </p:cNvSpPr>
          <p:nvPr>
            <p:ph sz="quarter" idx="1"/>
          </p:nvPr>
        </p:nvSpPr>
        <p:spPr/>
        <p:txBody>
          <a:bodyPr>
            <a:noAutofit/>
          </a:bodyPr>
          <a:lstStyle/>
          <a:p>
            <a:r>
              <a:rPr lang="en-GB" sz="2400" dirty="0" smtClean="0">
                <a:latin typeface="Times New Roman" pitchFamily="18" charset="0"/>
                <a:cs typeface="Times New Roman" pitchFamily="18" charset="0"/>
              </a:rPr>
              <a:t>Representing groups of interests. The constituents are the people represented by the elected officials. The constituents are represented by officials from different parties depending on who won the majority votes in the same constituent. The concerns or the constituents are supposed to be represented or addressed by the elected </a:t>
            </a:r>
            <a:r>
              <a:rPr lang="en-GB" sz="2400" dirty="0" smtClean="0">
                <a:latin typeface="Times New Roman" pitchFamily="18" charset="0"/>
                <a:cs typeface="Times New Roman" pitchFamily="18" charset="0"/>
              </a:rPr>
              <a:t>leaders </a:t>
            </a:r>
            <a:r>
              <a:rPr lang="en-GB" sz="2400" dirty="0" smtClean="0">
                <a:latin typeface="Times New Roman" pitchFamily="18" charset="0"/>
                <a:cs typeface="Times New Roman" pitchFamily="18" charset="0"/>
              </a:rPr>
              <a:t>(Semetko, </a:t>
            </a:r>
            <a:r>
              <a:rPr lang="en-GB" sz="2400" dirty="0" smtClean="0">
                <a:latin typeface="Times New Roman" pitchFamily="18" charset="0"/>
                <a:cs typeface="Times New Roman" pitchFamily="18" charset="0"/>
              </a:rPr>
              <a:t>Blumler</a:t>
            </a:r>
            <a:r>
              <a:rPr lang="en-GB"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Gurevitch</a:t>
            </a:r>
            <a:r>
              <a:rPr lang="en-GB"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Weaver, </a:t>
            </a:r>
            <a:r>
              <a:rPr lang="en-GB" sz="2400" dirty="0" smtClean="0">
                <a:latin typeface="Times New Roman" pitchFamily="18" charset="0"/>
                <a:cs typeface="Times New Roman" pitchFamily="18" charset="0"/>
              </a:rPr>
              <a:t>&amp; </a:t>
            </a:r>
            <a:r>
              <a:rPr lang="en-GB" sz="2400" dirty="0" smtClean="0">
                <a:latin typeface="Times New Roman" pitchFamily="18" charset="0"/>
                <a:cs typeface="Times New Roman" pitchFamily="18" charset="0"/>
              </a:rPr>
              <a:t>Barkin, </a:t>
            </a:r>
            <a:r>
              <a:rPr lang="en-GB" sz="2400" dirty="0" smtClean="0">
                <a:latin typeface="Times New Roman" pitchFamily="18" charset="0"/>
                <a:cs typeface="Times New Roman" pitchFamily="18" charset="0"/>
              </a:rPr>
              <a:t>2013). </a:t>
            </a:r>
            <a:r>
              <a:rPr lang="en-GB" sz="2400" dirty="0" smtClean="0">
                <a:latin typeface="Times New Roman" pitchFamily="18" charset="0"/>
                <a:cs typeface="Times New Roman" pitchFamily="18" charset="0"/>
              </a:rPr>
              <a:t>In this case, the elected officials are supposed to represent not only the interest of the party but also the constituent in general in a non-partisan approach. </a:t>
            </a:r>
          </a:p>
          <a:p>
            <a:r>
              <a:rPr lang="en-GB" sz="2400" dirty="0" smtClean="0">
                <a:latin typeface="Times New Roman" pitchFamily="18" charset="0"/>
                <a:cs typeface="Times New Roman" pitchFamily="18" charset="0"/>
              </a:rPr>
              <a:t>They also represent groups and individuals. Normally there are groups with special interests or concern. These can be groups like urban African Americans, specific industries or an individuals with specific agendas.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Functions of political parties</a:t>
            </a:r>
            <a:endParaRPr lang="en-GB" dirty="0"/>
          </a:p>
        </p:txBody>
      </p:sp>
      <p:sp>
        <p:nvSpPr>
          <p:cNvPr id="3" name="Content Placeholder 2"/>
          <p:cNvSpPr>
            <a:spLocks noGrp="1"/>
          </p:cNvSpPr>
          <p:nvPr>
            <p:ph sz="quarter" idx="1"/>
          </p:nvPr>
        </p:nvSpPr>
        <p:spPr/>
        <p:txBody>
          <a:bodyPr>
            <a:normAutofit fontScale="85000" lnSpcReduction="10000"/>
          </a:bodyPr>
          <a:lstStyle/>
          <a:p>
            <a:r>
              <a:rPr lang="en-GB" dirty="0" smtClean="0"/>
              <a:t>Simplifying choices</a:t>
            </a:r>
          </a:p>
          <a:p>
            <a:r>
              <a:rPr lang="en-GB" dirty="0" smtClean="0"/>
              <a:t>There are two main political parties in the US, they aim to appeal to as many groups as much as possible. In this case, they state their goals to the voters so that to attract them to a wider philosophy but not just focussing a particular issue.</a:t>
            </a:r>
          </a:p>
          <a:p>
            <a:pPr>
              <a:buNone/>
            </a:pPr>
            <a:r>
              <a:rPr lang="en-GB" dirty="0" smtClean="0"/>
              <a:t>There are two main political parties in the US, the Republicans and democrats; Republicans philosophy is basically inclined to support business activities, size of government concern, social issues and conservative positions .</a:t>
            </a:r>
          </a:p>
          <a:p>
            <a:pPr>
              <a:buNone/>
            </a:pPr>
            <a:r>
              <a:rPr lang="en-GB" dirty="0" smtClean="0"/>
              <a:t>The democrats base their philosophy on the support of minorities and labour and ague that the government has the capacity to solve several national problems. </a:t>
            </a:r>
            <a:endParaRPr lang="en-GB"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Functions of political parties</a:t>
            </a:r>
            <a:endParaRPr lang="en-GB" dirty="0"/>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Making policies </a:t>
            </a:r>
          </a:p>
          <a:p>
            <a:r>
              <a:rPr lang="en-GB" dirty="0" smtClean="0">
                <a:latin typeface="Times New Roman" pitchFamily="18" charset="0"/>
                <a:cs typeface="Times New Roman" pitchFamily="18" charset="0"/>
              </a:rPr>
              <a:t>Political parties play a significant role in policy making however they are not policy making bodies entirely. The parties normally take specific positions on pertinent policy issues. The basis is to provide alternative to the position held by the party in power. The party in power always try to implement their philosophy through legislation.  A candidate who wins majority votes  in an election is given the mandate to implement the program stated in the campaigns. </a:t>
            </a:r>
            <a:endParaRPr lang="en-GB" dirty="0">
              <a:latin typeface="Times New Roman" pitchFamily="18" charset="0"/>
              <a:cs typeface="Times New Roman" pitchFamily="18"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dirty="0" smtClean="0"/>
              <a:t>The types of political parties in the US</a:t>
            </a:r>
            <a:endParaRPr lang="en-GB" dirty="0"/>
          </a:p>
        </p:txBody>
      </p:sp>
      <p:sp>
        <p:nvSpPr>
          <p:cNvPr id="3" name="Content Placeholder 2"/>
          <p:cNvSpPr>
            <a:spLocks noGrp="1"/>
          </p:cNvSpPr>
          <p:nvPr>
            <p:ph sz="quarter" idx="1"/>
          </p:nvPr>
        </p:nvSpPr>
        <p:spPr/>
        <p:txBody>
          <a:bodyPr>
            <a:noAutofit/>
          </a:bodyPr>
          <a:lstStyle/>
          <a:p>
            <a:pPr>
              <a:buNone/>
            </a:pPr>
            <a:r>
              <a:rPr lang="en-GB" sz="2400" dirty="0" smtClean="0">
                <a:latin typeface="Times New Roman" pitchFamily="18" charset="0"/>
                <a:cs typeface="Times New Roman" pitchFamily="18" charset="0"/>
              </a:rPr>
              <a:t>There are two major political parties in the US namely; the republican and the democratic party. There are also minor political parties such as; Vermont Progressive Party, Libertarian Party, Working Families Party, Green Party, Independence Party of New York  and there is also the Independent.</a:t>
            </a:r>
          </a:p>
          <a:p>
            <a:pPr>
              <a:buNone/>
            </a:pPr>
            <a:r>
              <a:rPr lang="en-GB" sz="2400" dirty="0" smtClean="0">
                <a:latin typeface="Times New Roman" pitchFamily="18" charset="0"/>
                <a:cs typeface="Times New Roman" pitchFamily="18" charset="0"/>
              </a:rPr>
              <a:t>However the Republican and Democratic Party are the dominant, these parties have shared power in between since independence and they are founded on specific ideologies. </a:t>
            </a:r>
          </a:p>
          <a:p>
            <a:pPr>
              <a:buNone/>
            </a:pPr>
            <a:r>
              <a:rPr lang="en-GB" sz="2400" dirty="0" smtClean="0">
                <a:latin typeface="Times New Roman" pitchFamily="18" charset="0"/>
                <a:cs typeface="Times New Roman" pitchFamily="18" charset="0"/>
              </a:rPr>
              <a:t>The Democratic Party mainly promotes liberalism while the Republican Party is founded on conservatism. </a:t>
            </a:r>
          </a:p>
          <a:p>
            <a:pPr>
              <a:buNone/>
            </a:pPr>
            <a:r>
              <a:rPr lang="en-GB" sz="2400" dirty="0" smtClean="0">
                <a:latin typeface="Times New Roman" pitchFamily="18" charset="0"/>
                <a:cs typeface="Times New Roman" pitchFamily="18" charset="0"/>
              </a:rPr>
              <a:t>The two parties have </a:t>
            </a:r>
            <a:r>
              <a:rPr lang="en-GB" sz="2400" dirty="0" smtClean="0">
                <a:latin typeface="Times New Roman" pitchFamily="18" charset="0"/>
                <a:cs typeface="Times New Roman" pitchFamily="18" charset="0"/>
              </a:rPr>
              <a:t>dominated </a:t>
            </a:r>
            <a:r>
              <a:rPr lang="en-GB" sz="2400" dirty="0" smtClean="0">
                <a:latin typeface="Times New Roman" pitchFamily="18" charset="0"/>
                <a:cs typeface="Times New Roman" pitchFamily="18" charset="0"/>
              </a:rPr>
              <a:t>the American politics since independence in that if one is in power then the other will be in opposition to check on the government and they also have a huge following in the country. </a:t>
            </a:r>
            <a:endParaRPr lang="en-GB" sz="2400" dirty="0">
              <a:latin typeface="Times New Roman" pitchFamily="18" charset="0"/>
              <a:cs typeface="Times New Roman" pitchFamily="18" charset="0"/>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Ways in which U.S. Citizens participate in election</a:t>
            </a:r>
            <a:endParaRPr lang="en-GB" dirty="0"/>
          </a:p>
        </p:txBody>
      </p:sp>
      <p:sp>
        <p:nvSpPr>
          <p:cNvPr id="3" name="Content Placeholder 2"/>
          <p:cNvSpPr>
            <a:spLocks noGrp="1"/>
          </p:cNvSpPr>
          <p:nvPr>
            <p:ph sz="quarter" idx="1"/>
          </p:nvPr>
        </p:nvSpPr>
        <p:spPr/>
        <p:txBody>
          <a:bodyPr>
            <a:normAutofit/>
          </a:bodyPr>
          <a:lstStyle/>
          <a:p>
            <a:r>
              <a:rPr lang="en-GB" dirty="0" smtClean="0"/>
              <a:t>Voter registration </a:t>
            </a:r>
          </a:p>
          <a:p>
            <a:r>
              <a:rPr lang="en-GB" dirty="0" smtClean="0"/>
              <a:t>For one to be eligible to vote in any election in the US, the individual must be a registered voter and therefore being a citizen alone </a:t>
            </a:r>
            <a:r>
              <a:rPr lang="en-GB" dirty="0" smtClean="0"/>
              <a:t>doesn't  </a:t>
            </a:r>
            <a:r>
              <a:rPr lang="en-GB" dirty="0" smtClean="0"/>
              <a:t>guarantee one to vote. In this case therefore a citizen must register as a voter to qualify for </a:t>
            </a:r>
            <a:r>
              <a:rPr lang="en-GB" dirty="0" smtClean="0"/>
              <a:t>voting </a:t>
            </a:r>
            <a:r>
              <a:rPr lang="en-GB" dirty="0" smtClean="0"/>
              <a:t>(Dalton</a:t>
            </a:r>
            <a:r>
              <a:rPr lang="en-GB" dirty="0" smtClean="0"/>
              <a:t>, </a:t>
            </a:r>
            <a:r>
              <a:rPr lang="en-GB" dirty="0" smtClean="0"/>
              <a:t>&amp; </a:t>
            </a:r>
            <a:r>
              <a:rPr lang="en-GB" dirty="0" smtClean="0"/>
              <a:t>Wattenberg, </a:t>
            </a:r>
            <a:r>
              <a:rPr lang="en-GB" dirty="0" smtClean="0"/>
              <a:t>2002). </a:t>
            </a:r>
            <a:r>
              <a:rPr lang="en-GB" dirty="0" smtClean="0"/>
              <a:t>Technically, the voting process begins at registration and therefore when citizens register as voters it is one way in which they participate in elections.</a:t>
            </a:r>
            <a:endParaRPr lang="en-GB"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Ways in which U.S. Citizens participate in elections </a:t>
            </a:r>
            <a:endParaRPr lang="en-GB" dirty="0"/>
          </a:p>
        </p:txBody>
      </p:sp>
      <p:sp>
        <p:nvSpPr>
          <p:cNvPr id="3" name="Content Placeholder 2"/>
          <p:cNvSpPr>
            <a:spLocks noGrp="1"/>
          </p:cNvSpPr>
          <p:nvPr>
            <p:ph sz="quarter" idx="1"/>
          </p:nvPr>
        </p:nvSpPr>
        <p:spPr/>
        <p:txBody>
          <a:bodyPr>
            <a:normAutofit fontScale="92500" lnSpcReduction="20000"/>
          </a:bodyPr>
          <a:lstStyle/>
          <a:p>
            <a:r>
              <a:rPr lang="en-GB" dirty="0" smtClean="0"/>
              <a:t>Joining a political party. Joining a political party is one way in which the US citizens show their participation in the election. By joining a political party the individual will be showing support for the particular party in context. The two main political parties that have dominated the US politics includes; the Democrats and Republicans. The Democrats is mainly supported by ethnic minorities and working class while the Republicans is mainly supported  by wealth white  people and the big business individuals in the country. </a:t>
            </a:r>
          </a:p>
          <a:p>
            <a:r>
              <a:rPr lang="en-GB" dirty="0" smtClean="0"/>
              <a:t>Voting. The final stage of an election is voting for specific candidates or parties, as such when a citizen votes, the individual will have participated in an election.</a:t>
            </a:r>
            <a:endParaRPr lang="en-GB"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Ways in which the US citizens participate in election</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Standing for election.  A US citizen can participate in an election by vying in any seats provided with an intention of emerging the winner hence representing that constituent. For example Donald Trump contested in the Republican primaries winning the ticket before contesting for presidential elections in which he won. </a:t>
            </a:r>
          </a:p>
          <a:p>
            <a:r>
              <a:rPr lang="en-GB" dirty="0" smtClean="0">
                <a:latin typeface="Times New Roman" pitchFamily="18" charset="0"/>
                <a:cs typeface="Times New Roman" pitchFamily="18" charset="0"/>
              </a:rPr>
              <a:t>Support or join interest groups. One can join these groups  and then campaign  for candidates vying in this category. They can also put pressure on the state or federal government on specific issues.</a:t>
            </a:r>
            <a:endParaRPr lang="en-GB" dirty="0">
              <a:latin typeface="Times New Roman" pitchFamily="18" charset="0"/>
              <a:cs typeface="Times New Roman" pitchFamily="18" charset="0"/>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latin typeface="Times New Roman" pitchFamily="18" charset="0"/>
                <a:cs typeface="Times New Roman" pitchFamily="18" charset="0"/>
              </a:rPr>
              <a:t>Ways in which US citizens participate in campaigns </a:t>
            </a:r>
            <a:endParaRPr lang="en-GB"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normAutofit/>
          </a:bodyPr>
          <a:lstStyle/>
          <a:p>
            <a:r>
              <a:rPr lang="en-GB" dirty="0" smtClean="0">
                <a:latin typeface="Times New Roman" pitchFamily="18" charset="0"/>
                <a:cs typeface="Times New Roman" pitchFamily="18" charset="0"/>
              </a:rPr>
              <a:t>Raising funds for a party or candidates. Fund raising is normally one way in which the political parties raise funds from their members so are the specific </a:t>
            </a:r>
            <a:r>
              <a:rPr lang="en-GB" dirty="0" smtClean="0">
                <a:latin typeface="Times New Roman" pitchFamily="18" charset="0"/>
                <a:cs typeface="Times New Roman" pitchFamily="18" charset="0"/>
              </a:rPr>
              <a:t>candidates </a:t>
            </a:r>
            <a:r>
              <a:rPr lang="en-GB" dirty="0" smtClean="0">
                <a:latin typeface="Times New Roman" pitchFamily="18" charset="0"/>
                <a:cs typeface="Times New Roman" pitchFamily="18" charset="0"/>
              </a:rPr>
              <a:t>(Farrell,&amp; Webb,2000). </a:t>
            </a:r>
            <a:endParaRPr lang="en-GB" dirty="0" smtClean="0">
              <a:latin typeface="Times New Roman" pitchFamily="18" charset="0"/>
              <a:cs typeface="Times New Roman" pitchFamily="18" charset="0"/>
            </a:endParaRPr>
          </a:p>
          <a:p>
            <a:r>
              <a:rPr lang="en-GB" dirty="0" smtClean="0">
                <a:latin typeface="Times New Roman" pitchFamily="18" charset="0"/>
                <a:cs typeface="Times New Roman" pitchFamily="18" charset="0"/>
              </a:rPr>
              <a:t>Campaigning for the candidates in an election. </a:t>
            </a:r>
            <a:r>
              <a:rPr lang="en-GB" dirty="0">
                <a:latin typeface="Times New Roman" pitchFamily="18" charset="0"/>
                <a:cs typeface="Times New Roman" pitchFamily="18" charset="0"/>
              </a:rPr>
              <a:t>A</a:t>
            </a:r>
            <a:r>
              <a:rPr lang="en-GB" dirty="0" smtClean="0">
                <a:latin typeface="Times New Roman" pitchFamily="18" charset="0"/>
                <a:cs typeface="Times New Roman" pitchFamily="18" charset="0"/>
              </a:rPr>
              <a:t> US citizens can also decide to dedicate his/her time to campaign for the candidate by convincing  other citizens to vote for the individual in an election. </a:t>
            </a:r>
            <a:endParaRPr lang="en-GB" dirty="0">
              <a:latin typeface="Times New Roman" pitchFamily="18" charset="0"/>
              <a:cs typeface="Times New Roman" pitchFamily="18" charset="0"/>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Functions of the caucuses and primary elections in political campaigns</a:t>
            </a:r>
            <a:endParaRPr lang="en-GB" dirty="0"/>
          </a:p>
        </p:txBody>
      </p:sp>
      <p:sp>
        <p:nvSpPr>
          <p:cNvPr id="3" name="Content Placeholder 2"/>
          <p:cNvSpPr>
            <a:spLocks noGrp="1"/>
          </p:cNvSpPr>
          <p:nvPr>
            <p:ph sz="quarter" idx="1"/>
          </p:nvPr>
        </p:nvSpPr>
        <p:spPr/>
        <p:txBody>
          <a:bodyPr>
            <a:normAutofit fontScale="85000" lnSpcReduction="20000"/>
          </a:bodyPr>
          <a:lstStyle/>
          <a:p>
            <a:r>
              <a:rPr lang="en-GB" dirty="0" smtClean="0"/>
              <a:t>Functions of the caucuses elections </a:t>
            </a:r>
          </a:p>
          <a:p>
            <a:r>
              <a:rPr lang="en-GB" dirty="0" smtClean="0"/>
              <a:t>Caucuses are private activities run directly by political parties. The registered members of the caucus are charged with the responsibility of selecting the delegates , to do this they gather together to discuss the candidates to be </a:t>
            </a:r>
            <a:r>
              <a:rPr lang="en-GB" dirty="0" smtClean="0"/>
              <a:t>selected </a:t>
            </a:r>
            <a:r>
              <a:rPr lang="en-GB" dirty="0" smtClean="0"/>
              <a:t>(Green, </a:t>
            </a:r>
            <a:r>
              <a:rPr lang="en-GB" dirty="0" err="1" smtClean="0"/>
              <a:t>Palmquist</a:t>
            </a:r>
            <a:r>
              <a:rPr lang="en-GB" dirty="0" smtClean="0"/>
              <a:t>, </a:t>
            </a:r>
            <a:r>
              <a:rPr lang="en-GB" dirty="0" smtClean="0"/>
              <a:t>&amp; </a:t>
            </a:r>
            <a:r>
              <a:rPr lang="en-GB" dirty="0" err="1" smtClean="0"/>
              <a:t>Schickler</a:t>
            </a:r>
            <a:r>
              <a:rPr lang="en-GB" dirty="0" smtClean="0"/>
              <a:t>, </a:t>
            </a:r>
            <a:r>
              <a:rPr lang="en-GB" dirty="0" smtClean="0"/>
              <a:t>2004).  </a:t>
            </a:r>
            <a:r>
              <a:rPr lang="en-GB" dirty="0" smtClean="0"/>
              <a:t>The delegates who are selected move in the next stage during a national  party conventions to select a party presidential candidate who is now allowed to stand in the general presidential elections as candidates for that particular party.</a:t>
            </a:r>
          </a:p>
          <a:p>
            <a:r>
              <a:rPr lang="en-GB" dirty="0" smtClean="0"/>
              <a:t>For Democratic caucuses, a candidate is required to get </a:t>
            </a:r>
            <a:r>
              <a:rPr lang="en-GB" dirty="0" smtClean="0"/>
              <a:t>at least </a:t>
            </a:r>
            <a:r>
              <a:rPr lang="en-GB" dirty="0" smtClean="0"/>
              <a:t>15 percent of the vote in that category to win the delegates. The Republican caucuses is organized in a way that the winner takes it all.  </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Functions of the caucuses and primary elections in political campaigns</a:t>
            </a:r>
            <a:endParaRPr lang="en-GB" dirty="0"/>
          </a:p>
        </p:txBody>
      </p:sp>
      <p:sp>
        <p:nvSpPr>
          <p:cNvPr id="3" name="Content Placeholder 2"/>
          <p:cNvSpPr>
            <a:spLocks noGrp="1"/>
          </p:cNvSpPr>
          <p:nvPr>
            <p:ph sz="quarter" idx="1"/>
          </p:nvPr>
        </p:nvSpPr>
        <p:spPr/>
        <p:txBody>
          <a:bodyPr>
            <a:normAutofit fontScale="77500" lnSpcReduction="20000"/>
          </a:bodyPr>
          <a:lstStyle/>
          <a:p>
            <a:r>
              <a:rPr lang="en-GB" dirty="0" smtClean="0"/>
              <a:t>Functions of the primary elections</a:t>
            </a:r>
          </a:p>
          <a:p>
            <a:r>
              <a:rPr lang="en-GB" dirty="0" smtClean="0"/>
              <a:t>The main functions of the primaries is to select party candidates to  run for the general elections.  Primaries can be closed or open. Closed primaries implies that only the members can vote while open primaries implies that  all voters  are allowed to vote during party primaries.  Also  primaries can be direct or indirect.  A direct nomination is one whereby voters directly vote decide the party's candidates.</a:t>
            </a:r>
          </a:p>
          <a:p>
            <a:r>
              <a:rPr lang="en-GB" dirty="0" smtClean="0"/>
              <a:t>In an indirect primary, voters are supposed to elect the delegates whom thereafter choose the party candidates during the nominating conventions.</a:t>
            </a:r>
          </a:p>
          <a:p>
            <a:r>
              <a:rPr lang="en-GB" dirty="0" smtClean="0"/>
              <a:t>The Republic Party primaries is organized in a way that the delegates are selected on the basis of the winner takes it all. Here the candidate with most votes wins the delegates. </a:t>
            </a:r>
            <a:endParaRPr lang="en-GB" dirty="0"/>
          </a:p>
          <a:p>
            <a:r>
              <a:rPr lang="en-GB" dirty="0" smtClean="0"/>
              <a:t>For the Democratic Party primaries, a candidate who receives the votes percentage above the stated threshold wins it.</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sz="2800" dirty="0" smtClean="0">
                <a:latin typeface="Times New Roman" pitchFamily="18" charset="0"/>
                <a:cs typeface="Times New Roman" pitchFamily="18" charset="0"/>
              </a:rPr>
              <a:t>The role the national political party conventions play in the presidential elections</a:t>
            </a:r>
            <a:endParaRPr lang="en-GB" sz="2800" dirty="0">
              <a:latin typeface="Times New Roman" pitchFamily="18" charset="0"/>
              <a:cs typeface="Times New Roman" pitchFamily="18" charset="0"/>
            </a:endParaRPr>
          </a:p>
        </p:txBody>
      </p:sp>
      <p:sp>
        <p:nvSpPr>
          <p:cNvPr id="3" name="Content Placeholder 2"/>
          <p:cNvSpPr>
            <a:spLocks noGrp="1"/>
          </p:cNvSpPr>
          <p:nvPr>
            <p:ph sz="quarter" idx="1"/>
          </p:nvPr>
        </p:nvSpPr>
        <p:spPr/>
        <p:txBody>
          <a:bodyPr/>
          <a:lstStyle/>
          <a:p>
            <a:r>
              <a:rPr lang="en-GB" dirty="0" smtClean="0">
                <a:latin typeface="Times New Roman" pitchFamily="18" charset="0"/>
                <a:cs typeface="Times New Roman" pitchFamily="18" charset="0"/>
              </a:rPr>
              <a:t>The sole purpose of national political party conventions is to select or choose party nominees for president during a convention meeting. Also they are required to adopt party principles statement with identified goals . Finally, they also adopt the rules and regulations for the party activities. An example for these rules is the next election cycle presidential nominating process. </a:t>
            </a:r>
            <a:endParaRPr lang="en-GB" dirty="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Presidential general election campaign process</a:t>
            </a:r>
            <a:endParaRPr lang="en-GB" dirty="0"/>
          </a:p>
        </p:txBody>
      </p:sp>
      <p:sp>
        <p:nvSpPr>
          <p:cNvPr id="3" name="Content Placeholder 2"/>
          <p:cNvSpPr>
            <a:spLocks noGrp="1"/>
          </p:cNvSpPr>
          <p:nvPr>
            <p:ph sz="quarter" idx="1"/>
          </p:nvPr>
        </p:nvSpPr>
        <p:spPr/>
        <p:txBody>
          <a:bodyPr>
            <a:normAutofit fontScale="85000" lnSpcReduction="10000"/>
          </a:bodyPr>
          <a:lstStyle/>
          <a:p>
            <a:r>
              <a:rPr lang="en-GB" dirty="0" smtClean="0"/>
              <a:t>The candidates </a:t>
            </a:r>
          </a:p>
          <a:p>
            <a:r>
              <a:rPr lang="en-GB" dirty="0" smtClean="0"/>
              <a:t>The candidates from the main political parties; the Republicans and Democrats start their campaign trails a year before the elections. At this stage, they form their campaign teams and start moving across the country to fundraise and rally support for their </a:t>
            </a:r>
            <a:r>
              <a:rPr lang="en-GB" dirty="0" err="1" smtClean="0"/>
              <a:t>camapigns</a:t>
            </a:r>
            <a:endParaRPr lang="en-GB" dirty="0" smtClean="0"/>
          </a:p>
          <a:p>
            <a:r>
              <a:rPr lang="en-GB" dirty="0" smtClean="0"/>
              <a:t>The debates</a:t>
            </a:r>
          </a:p>
          <a:p>
            <a:r>
              <a:rPr lang="en-GB" dirty="0" smtClean="0"/>
              <a:t>When the campaigns commence, </a:t>
            </a:r>
            <a:r>
              <a:rPr lang="en-GB" dirty="0" err="1" smtClean="0"/>
              <a:t>candiadates</a:t>
            </a:r>
            <a:r>
              <a:rPr lang="en-GB" dirty="0" smtClean="0"/>
              <a:t> from the two parties participate in debates that are televised worldwide.  During the debate, candidates are asked tough questions in which they are supposed to answer. In the questions, they are required to talk about their policies and also be in position to defend their position and argue against the other candidates.</a:t>
            </a:r>
          </a:p>
          <a:p>
            <a:endParaRPr lang="en-GB"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Presidential general elections campaign process </a:t>
            </a:r>
            <a:endParaRPr lang="en-GB" dirty="0"/>
          </a:p>
        </p:txBody>
      </p:sp>
      <p:sp>
        <p:nvSpPr>
          <p:cNvPr id="3" name="Content Placeholder 2"/>
          <p:cNvSpPr>
            <a:spLocks noGrp="1"/>
          </p:cNvSpPr>
          <p:nvPr>
            <p:ph sz="quarter" idx="1"/>
          </p:nvPr>
        </p:nvSpPr>
        <p:spPr/>
        <p:txBody>
          <a:bodyPr>
            <a:noAutofit/>
          </a:bodyPr>
          <a:lstStyle/>
          <a:p>
            <a:r>
              <a:rPr lang="en-GB" sz="2400" dirty="0" smtClean="0">
                <a:latin typeface="Times New Roman" pitchFamily="18" charset="0"/>
                <a:cs typeface="Times New Roman" pitchFamily="18" charset="0"/>
              </a:rPr>
              <a:t>The primaries and caucuses</a:t>
            </a:r>
          </a:p>
          <a:p>
            <a:r>
              <a:rPr lang="en-GB" sz="2400" dirty="0" smtClean="0">
                <a:latin typeface="Times New Roman" pitchFamily="18" charset="0"/>
                <a:cs typeface="Times New Roman" pitchFamily="18" charset="0"/>
              </a:rPr>
              <a:t>At around early </a:t>
            </a:r>
            <a:r>
              <a:rPr lang="en-GB" sz="2000" dirty="0" smtClean="0">
                <a:latin typeface="Times New Roman" pitchFamily="18" charset="0"/>
                <a:cs typeface="Times New Roman" pitchFamily="18" charset="0"/>
              </a:rPr>
              <a:t>February</a:t>
            </a:r>
            <a:r>
              <a:rPr lang="en-GB" sz="2400" dirty="0" smtClean="0">
                <a:latin typeface="Times New Roman" pitchFamily="18" charset="0"/>
                <a:cs typeface="Times New Roman" pitchFamily="18" charset="0"/>
              </a:rPr>
              <a:t>, the caucuses and primaries which are the main voting events that leads to delegates selection who will have to represent the citizens in the next convention starts.</a:t>
            </a:r>
          </a:p>
          <a:p>
            <a:r>
              <a:rPr lang="en-GB" sz="2400" dirty="0" smtClean="0">
                <a:latin typeface="Times New Roman" pitchFamily="18" charset="0"/>
                <a:cs typeface="Times New Roman" pitchFamily="18" charset="0"/>
              </a:rPr>
              <a:t>The focus of the results is mainly in South Carolina and Iowa New </a:t>
            </a:r>
            <a:r>
              <a:rPr lang="en-GB" sz="2400" dirty="0" smtClean="0">
                <a:latin typeface="Times New Roman" pitchFamily="18" charset="0"/>
                <a:cs typeface="Times New Roman" pitchFamily="18" charset="0"/>
              </a:rPr>
              <a:t>Hampshire.</a:t>
            </a:r>
            <a:endParaRPr lang="en-GB" sz="2400" dirty="0" smtClean="0">
              <a:latin typeface="Times New Roman" pitchFamily="18" charset="0"/>
              <a:cs typeface="Times New Roman" pitchFamily="18" charset="0"/>
            </a:endParaRPr>
          </a:p>
          <a:p>
            <a:r>
              <a:rPr lang="en-GB" sz="2400" dirty="0" smtClean="0">
                <a:latin typeface="Times New Roman" pitchFamily="18" charset="0"/>
                <a:cs typeface="Times New Roman" pitchFamily="18" charset="0"/>
              </a:rPr>
              <a:t>The Running Mates</a:t>
            </a:r>
          </a:p>
          <a:p>
            <a:r>
              <a:rPr lang="en-GB" sz="2400" dirty="0" smtClean="0">
                <a:latin typeface="Times New Roman" pitchFamily="18" charset="0"/>
                <a:cs typeface="Times New Roman" pitchFamily="18" charset="0"/>
              </a:rPr>
              <a:t>In July, the presidential nominees spirants begin announcing their running mate </a:t>
            </a:r>
            <a:r>
              <a:rPr lang="en-GB" sz="2400" dirty="0" smtClean="0">
                <a:latin typeface="Times New Roman" pitchFamily="18" charset="0"/>
                <a:cs typeface="Times New Roman" pitchFamily="18" charset="0"/>
              </a:rPr>
              <a:t>choices </a:t>
            </a:r>
            <a:r>
              <a:rPr lang="en-GB" sz="2400" dirty="0" smtClean="0">
                <a:latin typeface="Times New Roman" pitchFamily="18" charset="0"/>
                <a:cs typeface="Times New Roman" pitchFamily="18" charset="0"/>
              </a:rPr>
              <a:t>(Farrell</a:t>
            </a:r>
            <a:r>
              <a:rPr lang="en-GB" sz="2400" dirty="0" smtClean="0">
                <a:latin typeface="Times New Roman" pitchFamily="18" charset="0"/>
                <a:cs typeface="Times New Roman" pitchFamily="18" charset="0"/>
              </a:rPr>
              <a:t>, </a:t>
            </a:r>
            <a:r>
              <a:rPr lang="en-GB" sz="2400" dirty="0" smtClean="0">
                <a:latin typeface="Times New Roman" pitchFamily="18" charset="0"/>
                <a:cs typeface="Times New Roman" pitchFamily="18" charset="0"/>
              </a:rPr>
              <a:t>&amp; </a:t>
            </a:r>
            <a:r>
              <a:rPr lang="en-GB" sz="2400" dirty="0" smtClean="0">
                <a:latin typeface="Times New Roman" pitchFamily="18" charset="0"/>
                <a:cs typeface="Times New Roman" pitchFamily="18" charset="0"/>
              </a:rPr>
              <a:t>Webb, </a:t>
            </a:r>
            <a:r>
              <a:rPr lang="en-GB" sz="2400" dirty="0" smtClean="0">
                <a:latin typeface="Times New Roman" pitchFamily="18" charset="0"/>
                <a:cs typeface="Times New Roman" pitchFamily="18" charset="0"/>
              </a:rPr>
              <a:t>2000). </a:t>
            </a:r>
            <a:r>
              <a:rPr lang="en-GB" sz="2400" dirty="0" smtClean="0">
                <a:latin typeface="Times New Roman" pitchFamily="18" charset="0"/>
                <a:cs typeface="Times New Roman" pitchFamily="18" charset="0"/>
              </a:rPr>
              <a:t>These are individuals who will later become vice president if the aspiring nominee is elected the US president. </a:t>
            </a:r>
          </a:p>
          <a:p>
            <a:r>
              <a:rPr lang="en-GB" sz="2400" dirty="0" smtClean="0">
                <a:latin typeface="Times New Roman" pitchFamily="18" charset="0"/>
                <a:cs typeface="Times New Roman" pitchFamily="18" charset="0"/>
              </a:rPr>
              <a:t>The National Conventions </a:t>
            </a:r>
          </a:p>
          <a:p>
            <a:r>
              <a:rPr lang="en-GB" sz="2400" dirty="0" smtClean="0">
                <a:latin typeface="Times New Roman" pitchFamily="18" charset="0"/>
                <a:cs typeface="Times New Roman" pitchFamily="18" charset="0"/>
              </a:rPr>
              <a:t>The delegates from the caucuses and primaries selected at the National Conventions now get the chance to endorse the best candidates and in the end the presidential nominee of each party is announced  officially to mark the end of the conventions process. </a:t>
            </a:r>
            <a:endParaRPr lang="en-GB" sz="2400" dirty="0">
              <a:latin typeface="Times New Roman" pitchFamily="18" charset="0"/>
              <a:cs typeface="Times New Roman" pitchFamily="18"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Presidential general elections campaign process </a:t>
            </a:r>
            <a:endParaRPr lang="en-GB" dirty="0"/>
          </a:p>
        </p:txBody>
      </p:sp>
      <p:sp>
        <p:nvSpPr>
          <p:cNvPr id="3" name="Content Placeholder 2"/>
          <p:cNvSpPr>
            <a:spLocks noGrp="1"/>
          </p:cNvSpPr>
          <p:nvPr>
            <p:ph sz="quarter" idx="1"/>
          </p:nvPr>
        </p:nvSpPr>
        <p:spPr/>
        <p:txBody>
          <a:bodyPr>
            <a:normAutofit fontScale="85000" lnSpcReduction="20000"/>
          </a:bodyPr>
          <a:lstStyle/>
          <a:p>
            <a:r>
              <a:rPr lang="en-GB" dirty="0" smtClean="0"/>
              <a:t>The electoral college </a:t>
            </a:r>
          </a:p>
          <a:p>
            <a:r>
              <a:rPr lang="en-GB" dirty="0" smtClean="0"/>
              <a:t>At this stage the representatives selected from every state and in proportion to population of the particular state vote to determine the president. Out of the total of 538 electors, one must get at least 270 of the electoral votes to be declared the president. </a:t>
            </a:r>
          </a:p>
          <a:p>
            <a:r>
              <a:rPr lang="en-GB" dirty="0" smtClean="0"/>
              <a:t>The general election </a:t>
            </a:r>
          </a:p>
          <a:p>
            <a:r>
              <a:rPr lang="en-GB" dirty="0" smtClean="0"/>
              <a:t>On November 8, American citizens go to the polls to choose the presidential candidates they want along with their running mates.</a:t>
            </a:r>
          </a:p>
          <a:p>
            <a:r>
              <a:rPr lang="en-GB" dirty="0" smtClean="0"/>
              <a:t>The Inauguration Day </a:t>
            </a:r>
          </a:p>
          <a:p>
            <a:r>
              <a:rPr lang="en-GB" dirty="0" smtClean="0"/>
              <a:t>January 20</a:t>
            </a:r>
            <a:r>
              <a:rPr lang="en-GB" baseline="30000" dirty="0" smtClean="0"/>
              <a:t>th</a:t>
            </a:r>
            <a:r>
              <a:rPr lang="en-GB" dirty="0" smtClean="0"/>
              <a:t> is always the inauguration day in the U.S.  And it is held in Washington D.C. At the Capitol building. The first to be sworn in is the vice president and finally the President. </a:t>
            </a:r>
            <a:endParaRPr lang="en-GB"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GB" sz="3600" dirty="0" smtClean="0"/>
              <a:t>The role of the media plays in modern political campaigns</a:t>
            </a:r>
            <a:endParaRPr lang="en-GB" sz="3600" dirty="0"/>
          </a:p>
        </p:txBody>
      </p:sp>
      <p:sp>
        <p:nvSpPr>
          <p:cNvPr id="3" name="Content Placeholder 2"/>
          <p:cNvSpPr>
            <a:spLocks noGrp="1"/>
          </p:cNvSpPr>
          <p:nvPr>
            <p:ph sz="quarter" idx="1"/>
          </p:nvPr>
        </p:nvSpPr>
        <p:spPr/>
        <p:txBody>
          <a:bodyPr>
            <a:normAutofit fontScale="92500" lnSpcReduction="10000"/>
          </a:bodyPr>
          <a:lstStyle/>
          <a:p>
            <a:r>
              <a:rPr lang="en-GB" dirty="0" smtClean="0">
                <a:latin typeface="Times New Roman" pitchFamily="18" charset="0"/>
                <a:cs typeface="Times New Roman" pitchFamily="18" charset="0"/>
              </a:rPr>
              <a:t>Media as an informant </a:t>
            </a:r>
          </a:p>
          <a:p>
            <a:r>
              <a:rPr lang="en-GB" dirty="0" smtClean="0">
                <a:latin typeface="Times New Roman" pitchFamily="18" charset="0"/>
                <a:cs typeface="Times New Roman" pitchFamily="18" charset="0"/>
              </a:rPr>
              <a:t>During the political campaigns, the media plays an important role of informing the public of the campaigns and any developing news. Media is involved in shaping how the citizens, observe and interpret political information. This is done by the coverage of political campaigns, events and elections.</a:t>
            </a:r>
          </a:p>
          <a:p>
            <a:r>
              <a:rPr lang="en-GB" dirty="0" smtClean="0">
                <a:latin typeface="Times New Roman" pitchFamily="18" charset="0"/>
                <a:cs typeface="Times New Roman" pitchFamily="18" charset="0"/>
              </a:rPr>
              <a:t>The media is supposed to be neutral and impartial when reporting or covering news on political events and government activities. </a:t>
            </a:r>
          </a:p>
          <a:p>
            <a:r>
              <a:rPr lang="en-GB" dirty="0" smtClean="0">
                <a:latin typeface="Times New Roman" pitchFamily="18" charset="0"/>
                <a:cs typeface="Times New Roman" pitchFamily="18" charset="0"/>
              </a:rPr>
              <a:t>The media is also used to educate the public on registration and voting which are important process in an election.</a:t>
            </a:r>
            <a:endParaRPr lang="en-GB" dirty="0">
              <a:latin typeface="Times New Roman" pitchFamily="18" charset="0"/>
              <a:cs typeface="Times New Roman" pitchFamily="18" charset="0"/>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role of the media plays in modern political campaigns</a:t>
            </a:r>
            <a:endParaRPr lang="en-GB" dirty="0"/>
          </a:p>
        </p:txBody>
      </p:sp>
      <p:sp>
        <p:nvSpPr>
          <p:cNvPr id="3" name="Content Placeholder 2"/>
          <p:cNvSpPr>
            <a:spLocks noGrp="1"/>
          </p:cNvSpPr>
          <p:nvPr>
            <p:ph sz="quarter" idx="1"/>
          </p:nvPr>
        </p:nvSpPr>
        <p:spPr/>
        <p:txBody>
          <a:bodyPr>
            <a:normAutofit/>
          </a:bodyPr>
          <a:lstStyle/>
          <a:p>
            <a:r>
              <a:rPr lang="en-GB" sz="2000" dirty="0" smtClean="0">
                <a:latin typeface="Times New Roman" pitchFamily="18" charset="0"/>
                <a:cs typeface="Times New Roman" pitchFamily="18" charset="0"/>
              </a:rPr>
              <a:t>The media inform the public but also protect them from corrupt and incompetent political officials, they expose unethical and illegal practices to the </a:t>
            </a:r>
            <a:r>
              <a:rPr lang="en-GB" sz="2000" dirty="0" smtClean="0">
                <a:latin typeface="Times New Roman" pitchFamily="18" charset="0"/>
                <a:cs typeface="Times New Roman" pitchFamily="18" charset="0"/>
              </a:rPr>
              <a:t>public </a:t>
            </a:r>
            <a:r>
              <a:rPr lang="en-GB" sz="2000" dirty="0" smtClean="0">
                <a:latin typeface="Times New Roman" pitchFamily="18" charset="0"/>
                <a:cs typeface="Times New Roman" pitchFamily="18" charset="0"/>
              </a:rPr>
              <a:t>(Tumasjan</a:t>
            </a:r>
            <a:r>
              <a:rPr lang="en-GB"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Sprenger</a:t>
            </a:r>
            <a:r>
              <a:rPr lang="en-GB"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Sandner</a:t>
            </a:r>
            <a:r>
              <a:rPr lang="en-GB" sz="2000" dirty="0" smtClean="0">
                <a:latin typeface="Times New Roman" pitchFamily="18" charset="0"/>
                <a:cs typeface="Times New Roman" pitchFamily="18" charset="0"/>
              </a:rPr>
              <a:t>, </a:t>
            </a:r>
            <a:r>
              <a:rPr lang="en-GB" sz="2000" dirty="0" smtClean="0">
                <a:latin typeface="Times New Roman" pitchFamily="18" charset="0"/>
                <a:cs typeface="Times New Roman" pitchFamily="18" charset="0"/>
              </a:rPr>
              <a:t>&amp; Welpe, </a:t>
            </a:r>
            <a:r>
              <a:rPr lang="en-GB" sz="2000" dirty="0" smtClean="0">
                <a:latin typeface="Times New Roman" pitchFamily="18" charset="0"/>
                <a:cs typeface="Times New Roman" pitchFamily="18" charset="0"/>
              </a:rPr>
              <a:t>2010). </a:t>
            </a:r>
            <a:r>
              <a:rPr lang="en-GB" sz="2000" dirty="0" smtClean="0">
                <a:latin typeface="Times New Roman" pitchFamily="18" charset="0"/>
                <a:cs typeface="Times New Roman" pitchFamily="18" charset="0"/>
              </a:rPr>
              <a:t>Playing the role of a watchdog, the public act as a guardian. </a:t>
            </a:r>
          </a:p>
          <a:p>
            <a:r>
              <a:rPr lang="en-GB" sz="2000" dirty="0" smtClean="0">
                <a:latin typeface="Times New Roman" pitchFamily="18" charset="0"/>
                <a:cs typeface="Times New Roman" pitchFamily="18" charset="0"/>
              </a:rPr>
              <a:t>The media also provides critical information concerning the successes and failures of the available candidates or the government practices.  </a:t>
            </a:r>
          </a:p>
          <a:p>
            <a:r>
              <a:rPr lang="en-GB" sz="2000" dirty="0" smtClean="0">
                <a:latin typeface="Times New Roman" pitchFamily="18" charset="0"/>
                <a:cs typeface="Times New Roman" pitchFamily="18" charset="0"/>
              </a:rPr>
              <a:t>In the modern politics during elections, candidates use the social media platforms to reach the followers and internet.</a:t>
            </a:r>
            <a:endParaRPr lang="en-GB" sz="2000" dirty="0">
              <a:latin typeface="Times New Roman" pitchFamily="18" charset="0"/>
              <a:cs typeface="Times New Roman" pitchFamily="18" charset="0"/>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smtClean="0"/>
              <a:t>The role and influence of money in modern political campaign </a:t>
            </a:r>
            <a:endParaRPr lang="en-GB" dirty="0"/>
          </a:p>
        </p:txBody>
      </p:sp>
      <p:sp>
        <p:nvSpPr>
          <p:cNvPr id="3" name="Content Placeholder 2"/>
          <p:cNvSpPr>
            <a:spLocks noGrp="1"/>
          </p:cNvSpPr>
          <p:nvPr>
            <p:ph sz="quarter" idx="1"/>
          </p:nvPr>
        </p:nvSpPr>
        <p:spPr/>
        <p:txBody>
          <a:bodyPr>
            <a:normAutofit fontScale="92500"/>
          </a:bodyPr>
          <a:lstStyle/>
          <a:p>
            <a:r>
              <a:rPr lang="en-GB" dirty="0" smtClean="0">
                <a:latin typeface="Times New Roman" pitchFamily="18" charset="0"/>
                <a:cs typeface="Times New Roman" pitchFamily="18" charset="0"/>
              </a:rPr>
              <a:t>in modern politics, money defines politics, candidates line up rich donors to raise huge amount of money during campaigns. The candidates exploit campaign financial rules. </a:t>
            </a:r>
          </a:p>
          <a:p>
            <a:r>
              <a:rPr lang="en-GB" dirty="0" smtClean="0">
                <a:latin typeface="Times New Roman" pitchFamily="18" charset="0"/>
                <a:cs typeface="Times New Roman" pitchFamily="18" charset="0"/>
              </a:rPr>
              <a:t>The huge donations are influencing modern politics, through this, candidates can spend money in unlimited proportion on advertisements hence influencing elections unfairly. </a:t>
            </a:r>
          </a:p>
          <a:p>
            <a:r>
              <a:rPr lang="en-GB" dirty="0" smtClean="0">
                <a:latin typeface="Times New Roman" pitchFamily="18" charset="0"/>
                <a:cs typeface="Times New Roman" pitchFamily="18" charset="0"/>
              </a:rPr>
              <a:t>Also in some situations where a candidate decides to petition the outcome of the election in courts, the individuals involved will require to hire good lawyers to represent them in courts. This requires money hence those with huge money have an advantage. </a:t>
            </a:r>
            <a:endParaRPr lang="en-GB" dirty="0">
              <a:latin typeface="Times New Roman" pitchFamily="18" charset="0"/>
              <a:cs typeface="Times New Roman" pitchFamily="18" charset="0"/>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References </a:t>
            </a:r>
            <a:endParaRPr lang="en-GB" dirty="0"/>
          </a:p>
        </p:txBody>
      </p:sp>
      <p:sp>
        <p:nvSpPr>
          <p:cNvPr id="3" name="Content Placeholder 2"/>
          <p:cNvSpPr>
            <a:spLocks noGrp="1"/>
          </p:cNvSpPr>
          <p:nvPr>
            <p:ph sz="quarter" idx="1"/>
          </p:nvPr>
        </p:nvSpPr>
        <p:spPr/>
        <p:txBody>
          <a:bodyPr>
            <a:normAutofit fontScale="77500" lnSpcReduction="20000"/>
          </a:bodyPr>
          <a:lstStyle/>
          <a:p>
            <a:r>
              <a:rPr lang="en-GB" dirty="0" smtClean="0"/>
              <a:t>Semetko, H. A., Blumler, J. G., Gurevitch, M., Weaver, D. H., &amp; Barkin, S. (2013). </a:t>
            </a:r>
            <a:r>
              <a:rPr lang="en-GB" i="1" dirty="0" smtClean="0"/>
              <a:t>The formation of campaign agendas: A comparative analysis of party and media roles in recent American and British elections</a:t>
            </a:r>
            <a:r>
              <a:rPr lang="en-GB" dirty="0" smtClean="0"/>
              <a:t>. </a:t>
            </a:r>
            <a:r>
              <a:rPr lang="en-GB" dirty="0" err="1" smtClean="0"/>
              <a:t>Routledge</a:t>
            </a:r>
            <a:r>
              <a:rPr lang="en-GB" dirty="0" smtClean="0"/>
              <a:t>.</a:t>
            </a:r>
          </a:p>
          <a:p>
            <a:r>
              <a:rPr lang="en-GB" dirty="0" smtClean="0"/>
              <a:t>Tumasjan, A., Sprenger, T. O., Sandner, P. G., &amp; Welpe, I. M. (2010). Predicting elections with twitter: What 140 characters reveal about political sentiment. </a:t>
            </a:r>
            <a:r>
              <a:rPr lang="en-GB" i="1" dirty="0" err="1" smtClean="0"/>
              <a:t>Icwsm</a:t>
            </a:r>
            <a:r>
              <a:rPr lang="en-GB" dirty="0" smtClean="0"/>
              <a:t>, </a:t>
            </a:r>
            <a:r>
              <a:rPr lang="en-GB" i="1" dirty="0" smtClean="0"/>
              <a:t>10</a:t>
            </a:r>
            <a:r>
              <a:rPr lang="en-GB" dirty="0" smtClean="0"/>
              <a:t>(1), 178-185</a:t>
            </a:r>
            <a:r>
              <a:rPr lang="en-GB" dirty="0" smtClean="0"/>
              <a:t>.</a:t>
            </a:r>
          </a:p>
          <a:p>
            <a:r>
              <a:rPr lang="en-GB" dirty="0" smtClean="0"/>
              <a:t>Green, D. P., </a:t>
            </a:r>
            <a:r>
              <a:rPr lang="en-GB" dirty="0" err="1" smtClean="0"/>
              <a:t>Palmquist</a:t>
            </a:r>
            <a:r>
              <a:rPr lang="en-GB" dirty="0" smtClean="0"/>
              <a:t>, B., &amp; </a:t>
            </a:r>
            <a:r>
              <a:rPr lang="en-GB" dirty="0" err="1" smtClean="0"/>
              <a:t>Schickler</a:t>
            </a:r>
            <a:r>
              <a:rPr lang="en-GB" dirty="0" smtClean="0"/>
              <a:t>, E. (2004). </a:t>
            </a:r>
            <a:r>
              <a:rPr lang="en-GB" i="1" dirty="0" smtClean="0"/>
              <a:t>Partisan hearts and minds: Political parties and the social identities of voters</a:t>
            </a:r>
            <a:r>
              <a:rPr lang="en-GB" dirty="0" smtClean="0"/>
              <a:t>. Yale University Press</a:t>
            </a:r>
            <a:r>
              <a:rPr lang="en-GB" dirty="0" smtClean="0"/>
              <a:t>.</a:t>
            </a:r>
          </a:p>
          <a:p>
            <a:r>
              <a:rPr lang="en-GB" dirty="0" smtClean="0"/>
              <a:t>Dalton, R. J., &amp; Wattenberg, M. P. (Eds.). (2002). </a:t>
            </a:r>
            <a:r>
              <a:rPr lang="en-GB" i="1" dirty="0" smtClean="0"/>
              <a:t>Parties without partisans: Political change in advanced industrial democracies</a:t>
            </a:r>
            <a:r>
              <a:rPr lang="en-GB" dirty="0" smtClean="0"/>
              <a:t>. Oxford University Press on Demand</a:t>
            </a:r>
            <a:r>
              <a:rPr lang="en-GB" dirty="0" smtClean="0"/>
              <a:t>.</a:t>
            </a:r>
          </a:p>
          <a:p>
            <a:r>
              <a:rPr lang="en-GB" dirty="0" smtClean="0"/>
              <a:t>Farrell, D. M., &amp; Webb, P. (2000). Political parties as campaign organizations. </a:t>
            </a:r>
            <a:r>
              <a:rPr lang="en-GB" i="1" dirty="0" smtClean="0"/>
              <a:t>Parties without partisans: Political change in advanced industrial democracies</a:t>
            </a:r>
            <a:r>
              <a:rPr lang="en-GB" dirty="0" smtClean="0"/>
              <a:t>, 102-128.</a:t>
            </a:r>
            <a:endParaRPr lang="en-GB" dirty="0"/>
          </a:p>
        </p:txBody>
      </p:sp>
    </p:spTree>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Civi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Civic</Template>
  <TotalTime>984</TotalTime>
  <Words>2100</Words>
  <Application>Microsoft Office PowerPoint</Application>
  <PresentationFormat>On-screen Show (4:3)</PresentationFormat>
  <Paragraphs>84</Paragraphs>
  <Slides>20</Slides>
  <Notes>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Civic</vt:lpstr>
      <vt:lpstr>U.S ELECTORAL SYSTEM </vt:lpstr>
      <vt:lpstr>U.S electoral campaigns </vt:lpstr>
      <vt:lpstr>Functions of the political parties</vt:lpstr>
      <vt:lpstr>Functions of political parties</vt:lpstr>
      <vt:lpstr>Functions of political parties</vt:lpstr>
      <vt:lpstr>The types of political parties in the US</vt:lpstr>
      <vt:lpstr>Ways in which U.S. Citizens participate in election</vt:lpstr>
      <vt:lpstr>Ways in which U.S. Citizens participate in elections </vt:lpstr>
      <vt:lpstr>Ways in which the US citizens participate in election</vt:lpstr>
      <vt:lpstr>Ways in which US citizens participate in campaigns </vt:lpstr>
      <vt:lpstr>Functions of the caucuses and primary elections in political campaigns</vt:lpstr>
      <vt:lpstr>Functions of the caucuses and primary elections in political campaigns</vt:lpstr>
      <vt:lpstr>The role the national political party conventions play in the presidential elections</vt:lpstr>
      <vt:lpstr>Presidential general election campaign process</vt:lpstr>
      <vt:lpstr>Presidential general elections campaign process </vt:lpstr>
      <vt:lpstr>Presidential general elections campaign process </vt:lpstr>
      <vt:lpstr>The role of the media plays in modern political campaigns</vt:lpstr>
      <vt:lpstr>The role of the media plays in modern political campaigns</vt:lpstr>
      <vt:lpstr>The role and influence of money in modern political campaign </vt:lpstr>
      <vt:lpstr>References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ELECTRAL SYSTEM </dc:title>
  <dc:creator>hp ProBook 4530 User</dc:creator>
  <cp:lastModifiedBy>hp ProBook 4530 User</cp:lastModifiedBy>
  <cp:revision>39</cp:revision>
  <dcterms:created xsi:type="dcterms:W3CDTF">2018-11-25T04:35:45Z</dcterms:created>
  <dcterms:modified xsi:type="dcterms:W3CDTF">2018-11-25T21:32:40Z</dcterms:modified>
</cp:coreProperties>
</file>